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9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5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4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7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0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1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478D-DA91-489A-9843-F302A7754F6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8898B-5534-4CC5-B6A2-8B4945757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95B7-141B-5A22-04D5-F5766029B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Pedestrian and Bicycle Infrastructure Upgrades </a:t>
            </a:r>
            <a:br>
              <a:rPr lang="en-US" dirty="0"/>
            </a:br>
            <a:r>
              <a:rPr lang="en-US" dirty="0"/>
              <a:t>Construction Manager At Risk (CMAR)</a:t>
            </a:r>
            <a:br>
              <a:rPr lang="en-US" dirty="0"/>
            </a:br>
            <a:r>
              <a:rPr lang="en-US" dirty="0"/>
              <a:t>RFP No. 2024-130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B8626-7F79-BBD5-7098-BB53B904D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Due: February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at 4pm, AZ Time</a:t>
            </a:r>
          </a:p>
        </p:txBody>
      </p:sp>
    </p:spTree>
    <p:extLst>
      <p:ext uri="{BB962C8B-B14F-4D97-AF65-F5344CB8AC3E}">
        <p14:creationId xmlns:p14="http://schemas.microsoft.com/office/powerpoint/2010/main" val="271062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112F-305F-3D4E-A373-92C6F2F4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EA85C9-5F80-1C8C-DF03-8316ABAFA1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64165"/>
              </p:ext>
            </p:extLst>
          </p:nvPr>
        </p:nvGraphicFramePr>
        <p:xfrm>
          <a:off x="533400" y="1219200"/>
          <a:ext cx="8305800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6040">
                  <a:extLst>
                    <a:ext uri="{9D8B030D-6E8A-4147-A177-3AD203B41FA5}">
                      <a16:colId xmlns:a16="http://schemas.microsoft.com/office/drawing/2014/main" val="1206918516"/>
                    </a:ext>
                  </a:extLst>
                </a:gridCol>
                <a:gridCol w="237309">
                  <a:extLst>
                    <a:ext uri="{9D8B030D-6E8A-4147-A177-3AD203B41FA5}">
                      <a16:colId xmlns:a16="http://schemas.microsoft.com/office/drawing/2014/main" val="2476080835"/>
                    </a:ext>
                  </a:extLst>
                </a:gridCol>
                <a:gridCol w="4192451">
                  <a:extLst>
                    <a:ext uri="{9D8B030D-6E8A-4147-A177-3AD203B41FA5}">
                      <a16:colId xmlns:a16="http://schemas.microsoft.com/office/drawing/2014/main" val="10328430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RFP ISSUANCE DATE: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SUBMITTAL DUE DATE AND TIME: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SUBMITTAL LOCATION: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PRE-SUBMITTAL  MEETING: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QUESTIONS: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January 3, 2024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February 15, 2024 at 4:00 PM AZ.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Mountain Line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3773 N. Kaspar Dr.,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Flagstaff, AZ  86004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purchasing@mountainline.az.gov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January 23, 2024 at 11:00 AM AZ via Zoom.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Pre-Submittal Meeting is Mandatory.</a:t>
                      </a:r>
                    </a:p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All questions must  be submitted via email only February 5, 2024 by 5:00 PM. Answers to questions and other clarifications will be in the final Addenda issued through Mountain Line Website.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9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04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31BC-F9F7-4BAE-3037-9F4F1020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0017-956A-A09A-79CC-49024217D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Partnership between Mountain Line and City of Flagstaff</a:t>
            </a:r>
          </a:p>
          <a:p>
            <a:r>
              <a:rPr lang="en-US" dirty="0"/>
              <a:t>Design and construct a series of pedestrian and bicycle infrastructure improvements across Flagstaff to support access to transit</a:t>
            </a:r>
          </a:p>
          <a:p>
            <a:r>
              <a:rPr lang="en-US" dirty="0"/>
              <a:t>Federal Transit Administration (FTA) grant funded </a:t>
            </a:r>
          </a:p>
          <a:p>
            <a:r>
              <a:rPr lang="en-US" dirty="0"/>
              <a:t>Post-construction, the City of Flagstaff will be the owner of the pedestrian and bicycle improvements</a:t>
            </a:r>
          </a:p>
        </p:txBody>
      </p:sp>
    </p:spTree>
    <p:extLst>
      <p:ext uri="{BB962C8B-B14F-4D97-AF65-F5344CB8AC3E}">
        <p14:creationId xmlns:p14="http://schemas.microsoft.com/office/powerpoint/2010/main" val="241564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CC0F-1573-D7C6-5C45-B21827C5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8EA8A-3544-1922-1B05-8EA3E4BF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Arudurra is the Design Professional </a:t>
            </a:r>
          </a:p>
          <a:p>
            <a:r>
              <a:rPr lang="en-US" dirty="0"/>
              <a:t>We are currently in the design phase for the improvements </a:t>
            </a:r>
          </a:p>
          <a:p>
            <a:r>
              <a:rPr lang="en-US" dirty="0"/>
              <a:t>60% design is  anticipated to be completed by March 30, 2024</a:t>
            </a:r>
          </a:p>
          <a:p>
            <a:r>
              <a:rPr lang="en-US" dirty="0"/>
              <a:t>15% Design for the improvements are in Exhibit A and Exhibit B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42894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29A1-B3B9-66DC-86CA-8B92BEDC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3C0CB-E7BE-B4E0-4B0A-30A30C7C2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Phased construction over late 2024 – 2026</a:t>
            </a:r>
          </a:p>
          <a:p>
            <a:pPr lvl="1"/>
            <a:r>
              <a:rPr lang="en-US" dirty="0"/>
              <a:t>Multiple pre-construction phases</a:t>
            </a:r>
          </a:p>
          <a:p>
            <a:r>
              <a:rPr lang="en-US" dirty="0"/>
              <a:t>The City of Flagstaff’s Project Manager will be the CMAR’s direct point of contact for the project</a:t>
            </a:r>
          </a:p>
        </p:txBody>
      </p:sp>
    </p:spTree>
    <p:extLst>
      <p:ext uri="{BB962C8B-B14F-4D97-AF65-F5344CB8AC3E}">
        <p14:creationId xmlns:p14="http://schemas.microsoft.com/office/powerpoint/2010/main" val="270488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7A5D-ACAC-6CBD-0618-088ED01F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DB247-9D25-3DD9-FFDD-F3D30EBD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Pre-construction phase</a:t>
            </a:r>
          </a:p>
          <a:p>
            <a:pPr lvl="1"/>
            <a:r>
              <a:rPr lang="en-US" dirty="0"/>
              <a:t>Site reviews</a:t>
            </a:r>
          </a:p>
          <a:p>
            <a:pPr lvl="1"/>
            <a:r>
              <a:rPr lang="en-US" dirty="0"/>
              <a:t>Utility coordination</a:t>
            </a:r>
          </a:p>
          <a:p>
            <a:pPr lvl="1"/>
            <a:r>
              <a:rPr lang="en-US" dirty="0"/>
              <a:t>Recommendations on construction feasibility, materials, grouping of projects</a:t>
            </a:r>
          </a:p>
          <a:p>
            <a:pPr lvl="1"/>
            <a:r>
              <a:rPr lang="en-US" dirty="0"/>
              <a:t>Project schedule and budget</a:t>
            </a:r>
          </a:p>
          <a:p>
            <a:pPr lvl="1"/>
            <a:r>
              <a:rPr lang="en-US" dirty="0"/>
              <a:t>Participate in design meetings</a:t>
            </a:r>
          </a:p>
          <a:p>
            <a:pPr lvl="1"/>
            <a:r>
              <a:rPr lang="en-US" dirty="0"/>
              <a:t>Cost estimates</a:t>
            </a:r>
          </a:p>
          <a:p>
            <a:pPr lvl="1"/>
            <a:r>
              <a:rPr lang="en-US" dirty="0"/>
              <a:t>Perform value engineering (if needed)</a:t>
            </a:r>
          </a:p>
        </p:txBody>
      </p:sp>
    </p:spTree>
    <p:extLst>
      <p:ext uri="{BB962C8B-B14F-4D97-AF65-F5344CB8AC3E}">
        <p14:creationId xmlns:p14="http://schemas.microsoft.com/office/powerpoint/2010/main" val="88158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9AD1-C2AE-759C-A2C3-47ACDACC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F16E-D516-0A67-0E5B-B4A355741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Construction Phase Services</a:t>
            </a:r>
          </a:p>
          <a:p>
            <a:pPr lvl="1"/>
            <a:r>
              <a:rPr lang="en-US" dirty="0"/>
              <a:t>Complete management and oversight of the entire construction process</a:t>
            </a:r>
          </a:p>
          <a:p>
            <a:pPr lvl="1"/>
            <a:r>
              <a:rPr lang="en-US" dirty="0"/>
              <a:t>Enter an “At Risk” contract with all subcontractors</a:t>
            </a:r>
          </a:p>
          <a:p>
            <a:pPr lvl="1"/>
            <a:r>
              <a:rPr lang="en-US" dirty="0"/>
              <a:t>Assist with all State and City local submittals</a:t>
            </a:r>
          </a:p>
          <a:p>
            <a:pPr lvl="1"/>
            <a:r>
              <a:rPr lang="en-US" dirty="0"/>
              <a:t>Continuous on-site management services throughout the construction phase</a:t>
            </a:r>
          </a:p>
          <a:p>
            <a:pPr lvl="2"/>
            <a:r>
              <a:rPr lang="en-US" dirty="0"/>
              <a:t>Provide weekly certified payrolls (including subcontractors) in accordance with Davis Bacon Act requirements</a:t>
            </a:r>
          </a:p>
          <a:p>
            <a:pPr lvl="1"/>
            <a:r>
              <a:rPr lang="en-US" dirty="0"/>
              <a:t>Manage and facilitate all labor, equipment, material, subcontractors as required to start, build, and complete the project </a:t>
            </a:r>
          </a:p>
          <a:p>
            <a:pPr lvl="1"/>
            <a:r>
              <a:rPr lang="en-US" dirty="0"/>
              <a:t>Administer post-construction closeout and warranty collection</a:t>
            </a:r>
          </a:p>
        </p:txBody>
      </p:sp>
    </p:spTree>
    <p:extLst>
      <p:ext uri="{BB962C8B-B14F-4D97-AF65-F5344CB8AC3E}">
        <p14:creationId xmlns:p14="http://schemas.microsoft.com/office/powerpoint/2010/main" val="140993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391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Pedestrian and Bicycle Infrastructure Upgrades  Construction Manager At Risk (CMAR) RFP No. 2024-130</vt:lpstr>
      <vt:lpstr>Timeline</vt:lpstr>
      <vt:lpstr>Background</vt:lpstr>
      <vt:lpstr>Design Phase</vt:lpstr>
      <vt:lpstr>Construction Phase</vt:lpstr>
      <vt:lpstr>Scope of Work</vt:lpstr>
      <vt:lpstr>Scope of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Emanuel Shaw</dc:creator>
  <cp:lastModifiedBy>Estella Hollander</cp:lastModifiedBy>
  <cp:revision>11</cp:revision>
  <dcterms:created xsi:type="dcterms:W3CDTF">2017-07-21T16:03:55Z</dcterms:created>
  <dcterms:modified xsi:type="dcterms:W3CDTF">2024-01-23T18:19:11Z</dcterms:modified>
</cp:coreProperties>
</file>